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7" r:id="rId13"/>
    <p:sldId id="276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669900"/>
    <a:srgbClr val="00CC00"/>
    <a:srgbClr val="D5FF5D"/>
    <a:srgbClr val="292929"/>
    <a:srgbClr val="C1EFFF"/>
    <a:srgbClr val="CC6600"/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A43A7C-118F-4909-9D95-E3D7AF9078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CF96EA-1993-4E47-9468-CCC61307B7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EFAA6-0EBD-46EF-962E-B75BAEC79A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ED607F-3A26-4576-8546-C305FF9196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8C282E-5B1E-4197-8CD3-E743ECD326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E50F85-0343-4A4A-A344-431EA3D9F6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9473A5-8C12-49BB-8CC0-F522E73C4F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E8B69C-0606-44F4-B001-2375175427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0DD338-BD2C-41FF-88AA-3D7B842E95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308C11-B938-4D92-98A8-360B7B360D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645E7-0A9D-467B-BDA6-C6EACD5147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4F89232-7316-4096-AEA2-35B11391FA3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wmf"/><Relationship Id="rId7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6" name="Picture 10" descr="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052513"/>
            <a:ext cx="8066088" cy="4545012"/>
          </a:xfrm>
          <a:prstGeom prst="rect">
            <a:avLst/>
          </a:prstGeom>
          <a:noFill/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14338"/>
            <a:ext cx="8229600" cy="1143000"/>
          </a:xfrm>
        </p:spPr>
        <p:txBody>
          <a:bodyPr/>
          <a:lstStyle/>
          <a:p>
            <a:r>
              <a:rPr lang="ru-RU" sz="4000">
                <a:solidFill>
                  <a:srgbClr val="333399"/>
                </a:solidFill>
                <a:latin typeface="Comic Sans MS" pitchFamily="66" charset="0"/>
              </a:rPr>
              <a:t>Если ты почувствовал</a:t>
            </a:r>
            <a:br>
              <a:rPr lang="ru-RU" sz="4000">
                <a:solidFill>
                  <a:srgbClr val="333399"/>
                </a:solidFill>
                <a:latin typeface="Comic Sans MS" pitchFamily="66" charset="0"/>
              </a:rPr>
            </a:br>
            <a:r>
              <a:rPr lang="ru-RU" sz="4000">
                <a:solidFill>
                  <a:srgbClr val="333399"/>
                </a:solidFill>
                <a:latin typeface="Comic Sans MS" pitchFamily="66" charset="0"/>
              </a:rPr>
              <a:t> запах газа.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5732463"/>
            <a:ext cx="8229600" cy="649287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solidFill>
                  <a:srgbClr val="FF0000"/>
                </a:solidFill>
                <a:latin typeface="Comic Sans MS" pitchFamily="66" charset="0"/>
              </a:rPr>
              <a:t>Сразу скажи об этом взрослым.</a:t>
            </a: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476250" y="5516563"/>
            <a:ext cx="81883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Если взрослых нет дома, выключи  кон-</a:t>
            </a:r>
          </a:p>
          <a:p>
            <a:pPr algn="ctr"/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форки и перекрой газовый кран.</a:t>
            </a:r>
          </a:p>
        </p:txBody>
      </p:sp>
      <p:pic>
        <p:nvPicPr>
          <p:cNvPr id="19469" name="Picture 13" descr="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1341438"/>
            <a:ext cx="7177087" cy="4056062"/>
          </a:xfrm>
          <a:prstGeom prst="rect">
            <a:avLst/>
          </a:prstGeom>
          <a:noFill/>
        </p:spPr>
      </p:pic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539750" y="5530850"/>
            <a:ext cx="76025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Открой окно на кухне, окно в комнате</a:t>
            </a:r>
          </a:p>
          <a:p>
            <a:pPr algn="ctr"/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и балконную дверь.</a:t>
            </a:r>
          </a:p>
        </p:txBody>
      </p:sp>
      <p:pic>
        <p:nvPicPr>
          <p:cNvPr id="19471" name="Picture 15" descr="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3" y="1628775"/>
            <a:ext cx="7705725" cy="3908425"/>
          </a:xfrm>
          <a:prstGeom prst="rect">
            <a:avLst/>
          </a:prstGeom>
          <a:noFill/>
        </p:spPr>
      </p:pic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827088" y="5516563"/>
            <a:ext cx="7391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Не включай свет и электроприборы.</a:t>
            </a:r>
          </a:p>
          <a:p>
            <a:pPr algn="ctr"/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Не зажигай спички и свечи.</a:t>
            </a:r>
          </a:p>
        </p:txBody>
      </p:sp>
      <p:pic>
        <p:nvPicPr>
          <p:cNvPr id="19473" name="Picture 17" descr="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750" y="1557338"/>
            <a:ext cx="7993063" cy="4040187"/>
          </a:xfrm>
          <a:prstGeom prst="rect">
            <a:avLst/>
          </a:prstGeom>
          <a:noFill/>
        </p:spPr>
      </p:pic>
      <p:grpSp>
        <p:nvGrpSpPr>
          <p:cNvPr id="19480" name="Group 24"/>
          <p:cNvGrpSpPr>
            <a:grpSpLocks/>
          </p:cNvGrpSpPr>
          <p:nvPr/>
        </p:nvGrpSpPr>
        <p:grpSpPr bwMode="auto">
          <a:xfrm>
            <a:off x="971550" y="1989138"/>
            <a:ext cx="7389813" cy="4640262"/>
            <a:chOff x="839" y="1071"/>
            <a:chExt cx="4655" cy="2923"/>
          </a:xfrm>
        </p:grpSpPr>
        <p:sp>
          <p:nvSpPr>
            <p:cNvPr id="19475" name="AutoShape 19"/>
            <p:cNvSpPr>
              <a:spLocks noChangeArrowheads="1"/>
            </p:cNvSpPr>
            <p:nvPr/>
          </p:nvSpPr>
          <p:spPr bwMode="auto">
            <a:xfrm>
              <a:off x="839" y="1071"/>
              <a:ext cx="4309" cy="2178"/>
            </a:xfrm>
            <a:prstGeom prst="cloudCallout">
              <a:avLst>
                <a:gd name="adj1" fmla="val 50532"/>
                <a:gd name="adj2" fmla="val -86593"/>
              </a:avLst>
            </a:prstGeom>
            <a:solidFill>
              <a:srgbClr val="C1EFFF"/>
            </a:solidFill>
            <a:ln w="38100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 sz="3200">
                <a:latin typeface="Comic Sans MS" pitchFamily="66" charset="0"/>
              </a:endParaRPr>
            </a:p>
          </p:txBody>
        </p:sp>
        <p:sp>
          <p:nvSpPr>
            <p:cNvPr id="19476" name="Text Box 20"/>
            <p:cNvSpPr txBox="1">
              <a:spLocks noChangeArrowheads="1"/>
            </p:cNvSpPr>
            <p:nvPr/>
          </p:nvSpPr>
          <p:spPr bwMode="auto">
            <a:xfrm>
              <a:off x="1247" y="1491"/>
              <a:ext cx="3630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3200">
                  <a:solidFill>
                    <a:srgbClr val="292929"/>
                  </a:solidFill>
                  <a:latin typeface="Comic Sans MS" pitchFamily="66" charset="0"/>
                </a:rPr>
                <a:t>Выключай в квартире газ – </a:t>
              </a:r>
            </a:p>
            <a:p>
              <a:pPr algn="ctr"/>
              <a:r>
                <a:rPr lang="ru-RU" sz="3200">
                  <a:solidFill>
                    <a:srgbClr val="292929"/>
                  </a:solidFill>
                  <a:latin typeface="Comic Sans MS" pitchFamily="66" charset="0"/>
                </a:rPr>
                <a:t>За газом нужен глаз да глаз.</a:t>
              </a:r>
            </a:p>
            <a:p>
              <a:pPr algn="ctr"/>
              <a:r>
                <a:rPr lang="ru-RU" sz="3200">
                  <a:solidFill>
                    <a:srgbClr val="292929"/>
                  </a:solidFill>
                  <a:latin typeface="Comic Sans MS" pitchFamily="66" charset="0"/>
                </a:rPr>
                <a:t>Запах чувствуя в квартире,</a:t>
              </a:r>
            </a:p>
            <a:p>
              <a:r>
                <a:rPr lang="ru-RU" sz="3200">
                  <a:solidFill>
                    <a:srgbClr val="292929"/>
                  </a:solidFill>
                  <a:latin typeface="Comic Sans MS" pitchFamily="66" charset="0"/>
                </a:rPr>
                <a:t>     Звоните срочно</a:t>
              </a:r>
              <a:r>
                <a:rPr lang="ru-RU" sz="3200">
                  <a:solidFill>
                    <a:srgbClr val="FF0000"/>
                  </a:solidFill>
                  <a:latin typeface="Comic Sans MS" pitchFamily="66" charset="0"/>
                </a:rPr>
                <a:t> </a:t>
              </a:r>
              <a:r>
                <a:rPr lang="ru-RU" sz="4800" b="1">
                  <a:solidFill>
                    <a:srgbClr val="FF0000"/>
                  </a:solidFill>
                  <a:latin typeface="Comic Sans MS" pitchFamily="66" charset="0"/>
                </a:rPr>
                <a:t>04</a:t>
              </a:r>
              <a:r>
                <a:rPr lang="ru-RU" sz="3200">
                  <a:solidFill>
                    <a:srgbClr val="333399"/>
                  </a:solidFill>
                  <a:latin typeface="Comic Sans MS" pitchFamily="66" charset="0"/>
                </a:rPr>
                <a:t>.</a:t>
              </a:r>
            </a:p>
          </p:txBody>
        </p:sp>
        <p:pic>
          <p:nvPicPr>
            <p:cNvPr id="19479" name="Picture 23" descr="4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195" y="2976"/>
              <a:ext cx="1299" cy="1018"/>
            </a:xfrm>
            <a:prstGeom prst="rect">
              <a:avLst/>
            </a:prstGeom>
            <a:noFill/>
          </p:spPr>
        </p:pic>
      </p:grpSp>
      <p:sp>
        <p:nvSpPr>
          <p:cNvPr id="19482" name="Text Box 26"/>
          <p:cNvSpPr txBox="1">
            <a:spLocks noChangeArrowheads="1"/>
          </p:cNvSpPr>
          <p:nvPr/>
        </p:nvSpPr>
        <p:spPr bwMode="auto">
          <a:xfrm>
            <a:off x="3203575" y="476250"/>
            <a:ext cx="24209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>
                <a:solidFill>
                  <a:srgbClr val="FF0000"/>
                </a:solidFill>
                <a:latin typeface="Comic Sans MS" pitchFamily="66" charset="0"/>
              </a:rPr>
              <a:t>Помни!</a:t>
            </a:r>
          </a:p>
        </p:txBody>
      </p:sp>
      <p:pic>
        <p:nvPicPr>
          <p:cNvPr id="19483" name="Picture 27" descr="Копия Рисунок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750" y="0"/>
            <a:ext cx="1709738" cy="3100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  <p:bldP spid="19467" grpId="0"/>
      <p:bldP spid="19467" grpId="1"/>
      <p:bldP spid="19470" grpId="0"/>
      <p:bldP spid="19470" grpId="1"/>
      <p:bldP spid="19472" grpId="0"/>
      <p:bldP spid="19472" grpId="1"/>
      <p:bldP spid="194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0000"/>
                </a:solidFill>
                <a:latin typeface="Comic Sans MS" pitchFamily="66" charset="0"/>
              </a:rPr>
              <a:t>Опасность четвёртая.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63713" y="1125538"/>
            <a:ext cx="5627687" cy="4525962"/>
          </a:xfrm>
          <a:noFill/>
          <a:ln/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333399"/>
                </a:solidFill>
                <a:latin typeface="Comic Sans MS" pitchFamily="66" charset="0"/>
              </a:rPr>
              <a:t>Если не больны вы,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333399"/>
                </a:solidFill>
                <a:latin typeface="Comic Sans MS" pitchFamily="66" charset="0"/>
              </a:rPr>
              <a:t>В таблетках – только вред!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333399"/>
                </a:solidFill>
                <a:latin typeface="Comic Sans MS" pitchFamily="66" charset="0"/>
              </a:rPr>
              <a:t>Глотать их без причины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333399"/>
                </a:solidFill>
                <a:latin typeface="Comic Sans MS" pitchFamily="66" charset="0"/>
              </a:rPr>
              <a:t>Нужды, поверьте, нет!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333399"/>
                </a:solidFill>
                <a:latin typeface="Comic Sans MS" pitchFamily="66" charset="0"/>
              </a:rPr>
              <a:t>Ведь отравиться можно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333399"/>
                </a:solidFill>
                <a:latin typeface="Comic Sans MS" pitchFamily="66" charset="0"/>
              </a:rPr>
              <a:t>И даже умереть!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333399"/>
                </a:solidFill>
                <a:latin typeface="Comic Sans MS" pitchFamily="66" charset="0"/>
              </a:rPr>
              <a:t>Так будьте осторожней –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>
                <a:solidFill>
                  <a:srgbClr val="333399"/>
                </a:solidFill>
                <a:latin typeface="Comic Sans MS" pitchFamily="66" charset="0"/>
              </a:rPr>
              <a:t>Зачем же  вам болеть?</a:t>
            </a:r>
          </a:p>
        </p:txBody>
      </p:sp>
      <p:pic>
        <p:nvPicPr>
          <p:cNvPr id="21509" name="Picture 5" descr="екыгш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025" y="692150"/>
            <a:ext cx="1871663" cy="1817688"/>
          </a:xfrm>
          <a:prstGeom prst="rect">
            <a:avLst/>
          </a:prstGeom>
          <a:noFill/>
        </p:spPr>
      </p:pic>
      <p:pic>
        <p:nvPicPr>
          <p:cNvPr id="21510" name="Picture 6" descr="ы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125538"/>
            <a:ext cx="2171700" cy="2232025"/>
          </a:xfrm>
          <a:prstGeom prst="rect">
            <a:avLst/>
          </a:prstGeom>
          <a:noFill/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2627313" y="2420938"/>
            <a:ext cx="39116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>
                <a:solidFill>
                  <a:srgbClr val="0000CC"/>
                </a:solidFill>
                <a:latin typeface="Comic Sans MS" pitchFamily="66" charset="0"/>
              </a:rPr>
              <a:t>ЛЕКАРСТВА</a:t>
            </a:r>
          </a:p>
          <a:p>
            <a:pPr algn="ctr"/>
            <a:r>
              <a:rPr lang="ru-RU" sz="3200">
                <a:solidFill>
                  <a:srgbClr val="0000CC"/>
                </a:solidFill>
                <a:latin typeface="Comic Sans MS" pitchFamily="66" charset="0"/>
              </a:rPr>
              <a:t>И</a:t>
            </a:r>
          </a:p>
          <a:p>
            <a:pPr algn="ctr"/>
            <a:r>
              <a:rPr lang="ru-RU" sz="3200">
                <a:solidFill>
                  <a:srgbClr val="0000CC"/>
                </a:solidFill>
                <a:latin typeface="Comic Sans MS" pitchFamily="66" charset="0"/>
              </a:rPr>
              <a:t>БЫТОВАЯ ХИМИЯ</a:t>
            </a:r>
          </a:p>
        </p:txBody>
      </p:sp>
      <p:sp>
        <p:nvSpPr>
          <p:cNvPr id="21512" name="Oval 8"/>
          <p:cNvSpPr>
            <a:spLocks noChangeArrowheads="1"/>
          </p:cNvSpPr>
          <p:nvPr/>
        </p:nvSpPr>
        <p:spPr bwMode="auto">
          <a:xfrm>
            <a:off x="3276600" y="1916113"/>
            <a:ext cx="2592388" cy="24495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500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21516" name="Picture 12" descr="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00338" y="5373688"/>
            <a:ext cx="3822700" cy="1296987"/>
          </a:xfrm>
          <a:prstGeom prst="rect">
            <a:avLst/>
          </a:prstGeom>
          <a:noFill/>
        </p:spPr>
      </p:pic>
      <p:pic>
        <p:nvPicPr>
          <p:cNvPr id="21517" name="Picture 13" descr="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588" y="3933825"/>
            <a:ext cx="1290637" cy="2378075"/>
          </a:xfrm>
          <a:prstGeom prst="rect">
            <a:avLst/>
          </a:prstGeom>
          <a:noFill/>
        </p:spPr>
      </p:pic>
      <p:pic>
        <p:nvPicPr>
          <p:cNvPr id="21518" name="Picture 14" descr="4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4213" y="3573463"/>
            <a:ext cx="915987" cy="2565400"/>
          </a:xfrm>
          <a:prstGeom prst="rect">
            <a:avLst/>
          </a:prstGeom>
          <a:noFill/>
        </p:spPr>
      </p:pic>
      <p:pic>
        <p:nvPicPr>
          <p:cNvPr id="21520" name="Picture 16" descr="4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12088" y="2565400"/>
            <a:ext cx="874712" cy="3051175"/>
          </a:xfrm>
          <a:prstGeom prst="rect">
            <a:avLst/>
          </a:prstGeom>
          <a:noFill/>
        </p:spPr>
      </p:pic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2397125" y="2205038"/>
            <a:ext cx="46228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>
                <a:solidFill>
                  <a:srgbClr val="333399"/>
                </a:solidFill>
                <a:latin typeface="Comic Sans MS" pitchFamily="66" charset="0"/>
              </a:rPr>
              <a:t>Химикаты- это яд, </a:t>
            </a:r>
          </a:p>
          <a:p>
            <a:pPr algn="ctr"/>
            <a:r>
              <a:rPr lang="ru-RU" sz="3200">
                <a:solidFill>
                  <a:srgbClr val="333399"/>
                </a:solidFill>
                <a:latin typeface="Comic Sans MS" pitchFamily="66" charset="0"/>
              </a:rPr>
              <a:t>И не только для ребят.</a:t>
            </a:r>
          </a:p>
          <a:p>
            <a:pPr algn="ctr"/>
            <a:r>
              <a:rPr lang="ru-RU" sz="3200">
                <a:solidFill>
                  <a:srgbClr val="333399"/>
                </a:solidFill>
                <a:latin typeface="Comic Sans MS" pitchFamily="66" charset="0"/>
              </a:rPr>
              <a:t>Аккуратней надо быть,</a:t>
            </a:r>
          </a:p>
          <a:p>
            <a:pPr algn="ctr"/>
            <a:r>
              <a:rPr lang="ru-RU" sz="3200">
                <a:solidFill>
                  <a:srgbClr val="333399"/>
                </a:solidFill>
                <a:latin typeface="Comic Sans MS" pitchFamily="66" charset="0"/>
              </a:rPr>
              <a:t>Чтоб себя не отравить</a:t>
            </a:r>
            <a:r>
              <a:rPr lang="ru-RU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uiExpand="1" build="p"/>
      <p:bldP spid="21508" grpId="1" uiExpand="1" build="p"/>
      <p:bldP spid="21511" grpId="0"/>
      <p:bldP spid="21511" grpId="1"/>
      <p:bldP spid="21512" grpId="0" animBg="1"/>
      <p:bldP spid="21512" grpId="1" animBg="1"/>
      <p:bldP spid="215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4211638" y="1268413"/>
            <a:ext cx="4408487" cy="472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4000">
                <a:solidFill>
                  <a:srgbClr val="333399"/>
                </a:solidFill>
                <a:latin typeface="Comic Sans MS" pitchFamily="66" charset="0"/>
              </a:rPr>
              <a:t>Помни!</a:t>
            </a:r>
          </a:p>
          <a:p>
            <a:pPr algn="ctr"/>
            <a:endParaRPr lang="ru-RU" sz="4000">
              <a:solidFill>
                <a:srgbClr val="FF0000"/>
              </a:solidFill>
              <a:latin typeface="Comic Sans MS" pitchFamily="66" charset="0"/>
            </a:endParaRPr>
          </a:p>
          <a:p>
            <a:pPr algn="ctr"/>
            <a:r>
              <a:rPr lang="ru-RU" sz="3200">
                <a:solidFill>
                  <a:srgbClr val="292929"/>
                </a:solidFill>
                <a:latin typeface="Comic Sans MS" pitchFamily="66" charset="0"/>
              </a:rPr>
              <a:t>Нельзя высовываться</a:t>
            </a:r>
          </a:p>
          <a:p>
            <a:pPr algn="ctr"/>
            <a:r>
              <a:rPr lang="ru-RU" sz="3200">
                <a:solidFill>
                  <a:srgbClr val="292929"/>
                </a:solidFill>
                <a:latin typeface="Comic Sans MS" pitchFamily="66" charset="0"/>
              </a:rPr>
              <a:t>из окна, сидеть на</a:t>
            </a:r>
          </a:p>
          <a:p>
            <a:pPr algn="ctr"/>
            <a:r>
              <a:rPr lang="ru-RU" sz="3200">
                <a:solidFill>
                  <a:srgbClr val="292929"/>
                </a:solidFill>
                <a:latin typeface="Comic Sans MS" pitchFamily="66" charset="0"/>
              </a:rPr>
              <a:t>подоконнике </a:t>
            </a:r>
          </a:p>
          <a:p>
            <a:pPr algn="ctr"/>
            <a:r>
              <a:rPr lang="ru-RU" sz="3200">
                <a:solidFill>
                  <a:srgbClr val="292929"/>
                </a:solidFill>
                <a:latin typeface="Comic Sans MS" pitchFamily="66" charset="0"/>
              </a:rPr>
              <a:t>или свешиваться</a:t>
            </a:r>
          </a:p>
          <a:p>
            <a:pPr algn="ctr"/>
            <a:r>
              <a:rPr lang="ru-RU" sz="3200">
                <a:solidFill>
                  <a:srgbClr val="292929"/>
                </a:solidFill>
                <a:latin typeface="Comic Sans MS" pitchFamily="66" charset="0"/>
              </a:rPr>
              <a:t>с балкона. При этом </a:t>
            </a:r>
          </a:p>
          <a:p>
            <a:pPr algn="ctr"/>
            <a:r>
              <a:rPr lang="ru-RU" sz="3200">
                <a:solidFill>
                  <a:srgbClr val="292929"/>
                </a:solidFill>
                <a:latin typeface="Comic Sans MS" pitchFamily="66" charset="0"/>
              </a:rPr>
              <a:t>ничего не стоит </a:t>
            </a:r>
          </a:p>
          <a:p>
            <a:pPr algn="ctr"/>
            <a:r>
              <a:rPr lang="ru-RU" sz="3200">
                <a:solidFill>
                  <a:srgbClr val="292929"/>
                </a:solidFill>
                <a:latin typeface="Comic Sans MS" pitchFamily="66" charset="0"/>
              </a:rPr>
              <a:t>свалиться.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r>
              <a:rPr lang="ru-RU">
                <a:solidFill>
                  <a:srgbClr val="FF0000"/>
                </a:solidFill>
                <a:latin typeface="Comic Sans MS" pitchFamily="66" charset="0"/>
              </a:rPr>
              <a:t>Опасность пятая.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013325"/>
            <a:ext cx="8229600" cy="1112838"/>
          </a:xfrm>
        </p:spPr>
        <p:txBody>
          <a:bodyPr/>
          <a:lstStyle/>
          <a:p>
            <a:endParaRPr lang="ru-RU"/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3059113" y="1341438"/>
            <a:ext cx="5597525" cy="4029075"/>
          </a:xfrm>
          <a:prstGeom prst="rect">
            <a:avLst/>
          </a:prstGeom>
          <a:solidFill>
            <a:srgbClr val="D5FF5D"/>
          </a:solidFill>
          <a:ln w="38100">
            <a:solidFill>
              <a:srgbClr val="6699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>
                <a:solidFill>
                  <a:srgbClr val="292929"/>
                </a:solidFill>
                <a:latin typeface="Comic Sans MS" pitchFamily="66" charset="0"/>
              </a:rPr>
              <a:t>Я из дома на порог</a:t>
            </a:r>
          </a:p>
          <a:p>
            <a:pPr algn="ctr"/>
            <a:r>
              <a:rPr lang="ru-RU" sz="3200">
                <a:solidFill>
                  <a:srgbClr val="292929"/>
                </a:solidFill>
                <a:latin typeface="Comic Sans MS" pitchFamily="66" charset="0"/>
              </a:rPr>
              <a:t>Лишь один шагнул шажок,</a:t>
            </a:r>
          </a:p>
          <a:p>
            <a:pPr algn="ctr"/>
            <a:r>
              <a:rPr lang="ru-RU" sz="3200">
                <a:solidFill>
                  <a:srgbClr val="292929"/>
                </a:solidFill>
                <a:latin typeface="Comic Sans MS" pitchFamily="66" charset="0"/>
              </a:rPr>
              <a:t>Дверь закрылась за спиной</a:t>
            </a:r>
          </a:p>
          <a:p>
            <a:pPr algn="ctr"/>
            <a:r>
              <a:rPr lang="ru-RU" sz="3200">
                <a:solidFill>
                  <a:srgbClr val="292929"/>
                </a:solidFill>
                <a:latin typeface="Comic Sans MS" pitchFamily="66" charset="0"/>
              </a:rPr>
              <a:t>Нет пути передо мной.</a:t>
            </a:r>
          </a:p>
          <a:p>
            <a:pPr algn="ctr"/>
            <a:r>
              <a:rPr lang="ru-RU" sz="3200">
                <a:solidFill>
                  <a:srgbClr val="292929"/>
                </a:solidFill>
                <a:latin typeface="Comic Sans MS" pitchFamily="66" charset="0"/>
              </a:rPr>
              <a:t>Я и дома - и не дома, </a:t>
            </a:r>
          </a:p>
          <a:p>
            <a:pPr algn="ctr"/>
            <a:r>
              <a:rPr lang="ru-RU" sz="3200">
                <a:solidFill>
                  <a:srgbClr val="292929"/>
                </a:solidFill>
                <a:latin typeface="Comic Sans MS" pitchFamily="66" charset="0"/>
              </a:rPr>
              <a:t>Между небом и землей, </a:t>
            </a:r>
          </a:p>
          <a:p>
            <a:pPr algn="ctr"/>
            <a:r>
              <a:rPr lang="ru-RU" sz="3200">
                <a:solidFill>
                  <a:srgbClr val="292929"/>
                </a:solidFill>
                <a:latin typeface="Comic Sans MS" pitchFamily="66" charset="0"/>
              </a:rPr>
              <a:t>Отгадайте-ка, друзья,</a:t>
            </a:r>
          </a:p>
          <a:p>
            <a:pPr algn="ctr"/>
            <a:r>
              <a:rPr lang="ru-RU" sz="3200">
                <a:solidFill>
                  <a:srgbClr val="292929"/>
                </a:solidFill>
                <a:latin typeface="Comic Sans MS" pitchFamily="66" charset="0"/>
              </a:rPr>
              <a:t>Где же я?</a:t>
            </a:r>
          </a:p>
        </p:txBody>
      </p:sp>
      <p:pic>
        <p:nvPicPr>
          <p:cNvPr id="44037" name="Picture 5" descr=";k;k00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125538"/>
            <a:ext cx="3529013" cy="5089525"/>
          </a:xfrm>
          <a:prstGeom prst="rect">
            <a:avLst/>
          </a:prstGeom>
          <a:noFill/>
          <a:ln w="38100">
            <a:solidFill>
              <a:srgbClr val="669900"/>
            </a:solidFill>
            <a:miter lim="800000"/>
            <a:headEnd/>
            <a:tailEnd/>
          </a:ln>
        </p:spPr>
      </p:pic>
      <p:pic>
        <p:nvPicPr>
          <p:cNvPr id="44038" name="Picture 6" descr="Рисунок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3644900"/>
            <a:ext cx="3094038" cy="2417763"/>
          </a:xfrm>
          <a:prstGeom prst="rect">
            <a:avLst/>
          </a:prstGeom>
          <a:noFill/>
        </p:spPr>
      </p:pic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2195513" y="333375"/>
            <a:ext cx="47005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333399"/>
                </a:solidFill>
                <a:latin typeface="Comic Sans MS" pitchFamily="66" charset="0"/>
              </a:rPr>
              <a:t>Отгадай загадку.</a:t>
            </a: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4859338" y="5513388"/>
            <a:ext cx="29067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НА БАЛКОНЕ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1" grpId="0"/>
      <p:bldP spid="44034" grpId="0"/>
      <p:bldP spid="44036" grpId="0" animBg="1"/>
      <p:bldP spid="44039" grpId="0"/>
      <p:bldP spid="44040" grpId="0"/>
      <p:bldP spid="4404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333399"/>
                </a:solidFill>
                <a:latin typeface="Comic Sans MS" pitchFamily="66" charset="0"/>
              </a:rPr>
              <a:t>Работа в паре.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365625"/>
            <a:ext cx="8229600" cy="223202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solidFill>
                  <a:srgbClr val="292929"/>
                </a:solidFill>
                <a:latin typeface="Comic Sans MS" pitchFamily="66" charset="0"/>
              </a:rPr>
              <a:t>	Рассмотрите иллюстрацию на следующем слайде и обсудите, почему в комнату Серёжи страшно войти.</a:t>
            </a:r>
          </a:p>
        </p:txBody>
      </p:sp>
      <p:pic>
        <p:nvPicPr>
          <p:cNvPr id="41988" name="Picture 4" descr="jcn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50" y="1341438"/>
            <a:ext cx="4681538" cy="2868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84813"/>
            <a:ext cx="8229600" cy="1112837"/>
          </a:xfrm>
        </p:spPr>
        <p:txBody>
          <a:bodyPr/>
          <a:lstStyle/>
          <a:p>
            <a:endParaRPr lang="ru-RU"/>
          </a:p>
        </p:txBody>
      </p:sp>
      <p:pic>
        <p:nvPicPr>
          <p:cNvPr id="23556" name="Picture 4" descr=";k;k0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60350"/>
            <a:ext cx="8642350" cy="6340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0000"/>
                </a:solidFill>
                <a:latin typeface="Comic Sans MS" pitchFamily="66" charset="0"/>
              </a:rPr>
              <a:t>Домашние опасности.</a:t>
            </a:r>
          </a:p>
        </p:txBody>
      </p:sp>
      <p:pic>
        <p:nvPicPr>
          <p:cNvPr id="25604" name="Picture 4" descr="Копия 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2205038"/>
            <a:ext cx="3108325" cy="3887787"/>
          </a:xfrm>
          <a:prstGeom prst="rect">
            <a:avLst/>
          </a:prstGeom>
          <a:noFill/>
        </p:spPr>
      </p:pic>
      <p:sp>
        <p:nvSpPr>
          <p:cNvPr id="25605" name="Line 5"/>
          <p:cNvSpPr>
            <a:spLocks noChangeShapeType="1"/>
          </p:cNvSpPr>
          <p:nvPr/>
        </p:nvSpPr>
        <p:spPr bwMode="auto">
          <a:xfrm flipH="1" flipV="1">
            <a:off x="2124075" y="2420938"/>
            <a:ext cx="935038" cy="720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flipH="1">
            <a:off x="2268538" y="4437063"/>
            <a:ext cx="1008062" cy="720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 flipV="1">
            <a:off x="6227763" y="2349500"/>
            <a:ext cx="936625" cy="71913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6227763" y="4437063"/>
            <a:ext cx="1008062" cy="93503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179388" y="1330325"/>
            <a:ext cx="38766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>
                <a:solidFill>
                  <a:srgbClr val="333399"/>
                </a:solidFill>
                <a:latin typeface="Comic Sans MS" pitchFamily="66" charset="0"/>
              </a:rPr>
              <a:t>Острые, колющие</a:t>
            </a:r>
          </a:p>
          <a:p>
            <a:pPr algn="ctr"/>
            <a:r>
              <a:rPr lang="ru-RU" sz="2800">
                <a:solidFill>
                  <a:srgbClr val="333399"/>
                </a:solidFill>
                <a:latin typeface="Comic Sans MS" pitchFamily="66" charset="0"/>
              </a:rPr>
              <a:t>и режущие предметы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5940425" y="1341438"/>
            <a:ext cx="27828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>
                <a:solidFill>
                  <a:srgbClr val="333399"/>
                </a:solidFill>
                <a:latin typeface="Comic Sans MS" pitchFamily="66" charset="0"/>
              </a:rPr>
              <a:t>Лекарства и </a:t>
            </a:r>
          </a:p>
          <a:p>
            <a:pPr algn="ctr"/>
            <a:r>
              <a:rPr lang="ru-RU" sz="2800">
                <a:solidFill>
                  <a:srgbClr val="333399"/>
                </a:solidFill>
                <a:latin typeface="Comic Sans MS" pitchFamily="66" charset="0"/>
              </a:rPr>
              <a:t>бытовая химия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4427538" y="6021388"/>
            <a:ext cx="7413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333399"/>
                </a:solidFill>
                <a:latin typeface="Comic Sans MS" pitchFamily="66" charset="0"/>
              </a:rPr>
              <a:t>Газ</a:t>
            </a: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468313" y="5373688"/>
            <a:ext cx="2673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333399"/>
                </a:solidFill>
                <a:latin typeface="Comic Sans MS" pitchFamily="66" charset="0"/>
              </a:rPr>
              <a:t>Окно и балкон</a:t>
            </a:r>
          </a:p>
        </p:txBody>
      </p:sp>
      <p:sp>
        <p:nvSpPr>
          <p:cNvPr id="25614" name="Line 14"/>
          <p:cNvSpPr>
            <a:spLocks noChangeShapeType="1"/>
          </p:cNvSpPr>
          <p:nvPr/>
        </p:nvSpPr>
        <p:spPr bwMode="auto">
          <a:xfrm>
            <a:off x="4787900" y="5445125"/>
            <a:ext cx="0" cy="5762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5580063" y="5357813"/>
            <a:ext cx="31019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333399"/>
                </a:solidFill>
                <a:latin typeface="Comic Sans MS" pitchFamily="66" charset="0"/>
              </a:rPr>
              <a:t>Электроприборы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/>
      <p:bldP spid="25611" grpId="0"/>
      <p:bldP spid="25612" grpId="0"/>
      <p:bldP spid="25613" grpId="0"/>
      <p:bldP spid="256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333399"/>
                </a:solidFill>
                <a:latin typeface="Comic Sans MS" pitchFamily="66" charset="0"/>
              </a:rPr>
              <a:t>Составь пословицу.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629275"/>
            <a:ext cx="8229600" cy="111283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>
                <a:solidFill>
                  <a:srgbClr val="0033CC"/>
                </a:solidFill>
                <a:latin typeface="Comic Sans MS" pitchFamily="66" charset="0"/>
              </a:rPr>
              <a:t>Как ты понимаешь эту пословицу?</a:t>
            </a:r>
          </a:p>
        </p:txBody>
      </p:sp>
      <p:grpSp>
        <p:nvGrpSpPr>
          <p:cNvPr id="3081" name="Group 9"/>
          <p:cNvGrpSpPr>
            <a:grpSpLocks/>
          </p:cNvGrpSpPr>
          <p:nvPr/>
        </p:nvGrpSpPr>
        <p:grpSpPr bwMode="auto">
          <a:xfrm>
            <a:off x="755650" y="1989138"/>
            <a:ext cx="7432675" cy="2952750"/>
            <a:chOff x="476" y="1253"/>
            <a:chExt cx="4682" cy="1860"/>
          </a:xfrm>
        </p:grpSpPr>
        <p:sp>
          <p:nvSpPr>
            <p:cNvPr id="3076" name="Text Box 4"/>
            <p:cNvSpPr txBox="1">
              <a:spLocks noChangeArrowheads="1"/>
            </p:cNvSpPr>
            <p:nvPr/>
          </p:nvSpPr>
          <p:spPr bwMode="auto">
            <a:xfrm>
              <a:off x="4241" y="2647"/>
              <a:ext cx="917" cy="466"/>
            </a:xfrm>
            <a:prstGeom prst="rect">
              <a:avLst/>
            </a:prstGeom>
            <a:solidFill>
              <a:srgbClr val="66CCFF"/>
            </a:solidFill>
            <a:ln w="38100">
              <a:solidFill>
                <a:srgbClr val="333399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000">
                  <a:latin typeface="Comic Sans MS" pitchFamily="66" charset="0"/>
                </a:rPr>
                <a:t>МОЙ</a:t>
              </a:r>
            </a:p>
          </p:txBody>
        </p:sp>
        <p:sp>
          <p:nvSpPr>
            <p:cNvPr id="3077" name="Text Box 5"/>
            <p:cNvSpPr txBox="1">
              <a:spLocks noChangeArrowheads="1"/>
            </p:cNvSpPr>
            <p:nvPr/>
          </p:nvSpPr>
          <p:spPr bwMode="auto">
            <a:xfrm>
              <a:off x="884" y="1253"/>
              <a:ext cx="924" cy="466"/>
            </a:xfrm>
            <a:prstGeom prst="rect">
              <a:avLst/>
            </a:prstGeom>
            <a:solidFill>
              <a:srgbClr val="FFFF66"/>
            </a:solidFill>
            <a:ln w="38100">
              <a:solidFill>
                <a:srgbClr val="FF9933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000">
                  <a:latin typeface="Comic Sans MS" pitchFamily="66" charset="0"/>
                </a:rPr>
                <a:t>ДОМ</a:t>
              </a:r>
            </a:p>
          </p:txBody>
        </p:sp>
        <p:sp>
          <p:nvSpPr>
            <p:cNvPr id="3078" name="Text Box 6"/>
            <p:cNvSpPr txBox="1">
              <a:spLocks noChangeArrowheads="1"/>
            </p:cNvSpPr>
            <p:nvPr/>
          </p:nvSpPr>
          <p:spPr bwMode="auto">
            <a:xfrm>
              <a:off x="4195" y="1253"/>
              <a:ext cx="879" cy="466"/>
            </a:xfrm>
            <a:prstGeom prst="rect">
              <a:avLst/>
            </a:prstGeom>
            <a:solidFill>
              <a:srgbClr val="FFCCFF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000">
                  <a:latin typeface="Comic Sans MS" pitchFamily="66" charset="0"/>
                </a:rPr>
                <a:t>МОЯ</a:t>
              </a:r>
            </a:p>
          </p:txBody>
        </p:sp>
        <p:sp>
          <p:nvSpPr>
            <p:cNvPr id="3079" name="Text Box 7"/>
            <p:cNvSpPr txBox="1">
              <a:spLocks noChangeArrowheads="1"/>
            </p:cNvSpPr>
            <p:nvPr/>
          </p:nvSpPr>
          <p:spPr bwMode="auto">
            <a:xfrm>
              <a:off x="476" y="2614"/>
              <a:ext cx="1860" cy="466"/>
            </a:xfrm>
            <a:prstGeom prst="rect">
              <a:avLst/>
            </a:prstGeom>
            <a:solidFill>
              <a:srgbClr val="00FF99"/>
            </a:solidFill>
            <a:ln w="38100">
              <a:solidFill>
                <a:srgbClr val="00CC0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000">
                  <a:latin typeface="Comic Sans MS" pitchFamily="66" charset="0"/>
                </a:rPr>
                <a:t>КРЕПОСТЬ</a:t>
              </a:r>
            </a:p>
          </p:txBody>
        </p:sp>
      </p:grpSp>
      <p:pic>
        <p:nvPicPr>
          <p:cNvPr id="3080" name="Picture 8" descr="Копия Рисунок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1628775"/>
            <a:ext cx="1987550" cy="3600450"/>
          </a:xfrm>
          <a:prstGeom prst="rect">
            <a:avLst/>
          </a:prstGeom>
          <a:noFill/>
        </p:spPr>
      </p:pic>
      <p:sp>
        <p:nvSpPr>
          <p:cNvPr id="3084" name="WordArt 12"/>
          <p:cNvSpPr>
            <a:spLocks noChangeArrowheads="1" noChangeShapeType="1" noTextEdit="1"/>
          </p:cNvSpPr>
          <p:nvPr/>
        </p:nvSpPr>
        <p:spPr bwMode="auto">
          <a:xfrm>
            <a:off x="928688" y="620713"/>
            <a:ext cx="7315200" cy="857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Мой дом - моя крепость.</a:t>
            </a:r>
          </a:p>
        </p:txBody>
      </p:sp>
      <p:pic>
        <p:nvPicPr>
          <p:cNvPr id="3085" name="Picture 13" descr="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1989138"/>
            <a:ext cx="3443288" cy="3284537"/>
          </a:xfrm>
          <a:prstGeom prst="rect">
            <a:avLst/>
          </a:prstGeom>
          <a:noFill/>
        </p:spPr>
      </p:pic>
      <p:pic>
        <p:nvPicPr>
          <p:cNvPr id="3086" name="Picture 14" descr="Копия Рисуно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938" y="1773238"/>
            <a:ext cx="1990725" cy="3609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  <p:bldP spid="308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333399"/>
                </a:solidFill>
                <a:latin typeface="Comic Sans MS" pitchFamily="66" charset="0"/>
              </a:rPr>
              <a:t>Работа в паре.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197475"/>
            <a:ext cx="8229600" cy="154463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solidFill>
                  <a:srgbClr val="292929"/>
                </a:solidFill>
                <a:latin typeface="Comic Sans MS" pitchFamily="66" charset="0"/>
              </a:rPr>
              <a:t>	Могут ли вас дома подстерегать опасности? Если да, то какие?</a:t>
            </a:r>
          </a:p>
        </p:txBody>
      </p:sp>
      <p:pic>
        <p:nvPicPr>
          <p:cNvPr id="5124" name="Picture 4" descr="jcn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700213"/>
            <a:ext cx="5113337" cy="3133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2" name="Picture 14" descr="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981075"/>
            <a:ext cx="1998663" cy="2160588"/>
          </a:xfrm>
          <a:prstGeom prst="rect">
            <a:avLst/>
          </a:prstGeom>
          <a:noFill/>
        </p:spPr>
      </p:pic>
      <p:pic>
        <p:nvPicPr>
          <p:cNvPr id="7188" name="Picture 20" descr="Рисунок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4438" y="1844675"/>
            <a:ext cx="4106862" cy="3209925"/>
          </a:xfrm>
          <a:prstGeom prst="rect">
            <a:avLst/>
          </a:prstGeom>
          <a:noFill/>
        </p:spPr>
      </p:pic>
      <p:sp>
        <p:nvSpPr>
          <p:cNvPr id="7189" name="Oval 21"/>
          <p:cNvSpPr>
            <a:spLocks noChangeArrowheads="1"/>
          </p:cNvSpPr>
          <p:nvPr/>
        </p:nvSpPr>
        <p:spPr bwMode="auto">
          <a:xfrm>
            <a:off x="2987675" y="1700213"/>
            <a:ext cx="2808288" cy="26654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500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1979613" y="1989138"/>
            <a:ext cx="5145087" cy="2079625"/>
          </a:xfrm>
          <a:prstGeom prst="rect">
            <a:avLst/>
          </a:prstGeom>
          <a:solidFill>
            <a:srgbClr val="CCFF66"/>
          </a:solidFill>
          <a:ln w="381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>
                <a:latin typeface="Comic Sans MS" pitchFamily="66" charset="0"/>
              </a:rPr>
              <a:t>Дом в порядке содержи: </a:t>
            </a:r>
          </a:p>
          <a:p>
            <a:pPr algn="ctr"/>
            <a:r>
              <a:rPr lang="ru-RU" sz="3200">
                <a:latin typeface="Comic Sans MS" pitchFamily="66" charset="0"/>
              </a:rPr>
              <a:t>Вилки, ножницы, ножи,</a:t>
            </a:r>
          </a:p>
          <a:p>
            <a:pPr algn="ctr"/>
            <a:r>
              <a:rPr lang="ru-RU" sz="3200">
                <a:latin typeface="Comic Sans MS" pitchFamily="66" charset="0"/>
              </a:rPr>
              <a:t>И иголки, и булавки</a:t>
            </a:r>
          </a:p>
          <a:p>
            <a:pPr algn="ctr"/>
            <a:r>
              <a:rPr lang="ru-RU" sz="3200">
                <a:latin typeface="Comic Sans MS" pitchFamily="66" charset="0"/>
              </a:rPr>
              <a:t>Ты на место положи.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528763" y="2276475"/>
            <a:ext cx="6276975" cy="2079625"/>
          </a:xfrm>
          <a:prstGeom prst="rect">
            <a:avLst/>
          </a:prstGeom>
          <a:solidFill>
            <a:srgbClr val="FFCCFF"/>
          </a:solidFill>
          <a:ln w="3810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>
                <a:latin typeface="Comic Sans MS" pitchFamily="66" charset="0"/>
              </a:rPr>
              <a:t>Смотрите: мы раскрыли пасть,</a:t>
            </a:r>
          </a:p>
          <a:p>
            <a:pPr algn="ctr"/>
            <a:r>
              <a:rPr lang="ru-RU" sz="3200">
                <a:latin typeface="Comic Sans MS" pitchFamily="66" charset="0"/>
              </a:rPr>
              <a:t>В неё бумагу можно класть.</a:t>
            </a:r>
          </a:p>
          <a:p>
            <a:pPr algn="ctr"/>
            <a:r>
              <a:rPr lang="ru-RU" sz="3200">
                <a:latin typeface="Comic Sans MS" pitchFamily="66" charset="0"/>
              </a:rPr>
              <a:t>Бумага в нашей пасти</a:t>
            </a:r>
          </a:p>
          <a:p>
            <a:pPr algn="ctr"/>
            <a:r>
              <a:rPr lang="ru-RU" sz="3200">
                <a:latin typeface="Comic Sans MS" pitchFamily="66" charset="0"/>
              </a:rPr>
              <a:t>Разделится на части.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2484438" y="2276475"/>
            <a:ext cx="4529137" cy="2079625"/>
          </a:xfrm>
          <a:prstGeom prst="rect">
            <a:avLst/>
          </a:prstGeom>
          <a:solidFill>
            <a:srgbClr val="66FFCC"/>
          </a:solidFill>
          <a:ln w="38100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>
                <a:latin typeface="Comic Sans MS" pitchFamily="66" charset="0"/>
              </a:rPr>
              <a:t>Маленького роста я,</a:t>
            </a:r>
          </a:p>
          <a:p>
            <a:pPr algn="ctr"/>
            <a:r>
              <a:rPr lang="ru-RU" sz="3200">
                <a:latin typeface="Comic Sans MS" pitchFamily="66" charset="0"/>
              </a:rPr>
              <a:t>Тонкая да острая.</a:t>
            </a:r>
          </a:p>
          <a:p>
            <a:pPr algn="ctr"/>
            <a:r>
              <a:rPr lang="ru-RU" sz="3200">
                <a:latin typeface="Comic Sans MS" pitchFamily="66" charset="0"/>
              </a:rPr>
              <a:t>Носом путь себе ищу,</a:t>
            </a:r>
          </a:p>
          <a:p>
            <a:pPr algn="ctr"/>
            <a:r>
              <a:rPr lang="ru-RU" sz="3200">
                <a:latin typeface="Comic Sans MS" pitchFamily="66" charset="0"/>
              </a:rPr>
              <a:t>За собою хвост тащу.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1908175" y="2276475"/>
            <a:ext cx="5610225" cy="1592263"/>
          </a:xfrm>
          <a:prstGeom prst="rect">
            <a:avLst/>
          </a:prstGeom>
          <a:solidFill>
            <a:srgbClr val="66CCFF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>
                <a:latin typeface="Comic Sans MS" pitchFamily="66" charset="0"/>
              </a:rPr>
              <a:t>Бьют Ермилку по затылку, </a:t>
            </a:r>
          </a:p>
          <a:p>
            <a:pPr algn="ctr"/>
            <a:r>
              <a:rPr lang="ru-RU" sz="3200">
                <a:latin typeface="Comic Sans MS" pitchFamily="66" charset="0"/>
              </a:rPr>
              <a:t>Ну а он не плачет, </a:t>
            </a:r>
          </a:p>
          <a:p>
            <a:pPr algn="ctr"/>
            <a:r>
              <a:rPr lang="ru-RU" sz="3200">
                <a:latin typeface="Comic Sans MS" pitchFamily="66" charset="0"/>
              </a:rPr>
              <a:t>Только носик прячет.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333399"/>
                </a:solidFill>
                <a:latin typeface="Comic Sans MS" pitchFamily="66" charset="0"/>
              </a:rPr>
              <a:t>Отгадай загадки.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2275" y="5157788"/>
            <a:ext cx="5400675" cy="1366837"/>
          </a:xfrm>
          <a:solidFill>
            <a:schemeClr val="bg1"/>
          </a:solidFill>
        </p:spPr>
        <p:txBody>
          <a:bodyPr/>
          <a:lstStyle/>
          <a:p>
            <a:pPr algn="ctr">
              <a:buFontTx/>
              <a:buNone/>
            </a:pPr>
            <a:r>
              <a:rPr lang="ru-RU">
                <a:solidFill>
                  <a:srgbClr val="000099"/>
                </a:solidFill>
                <a:latin typeface="Comic Sans MS" pitchFamily="66" charset="0"/>
              </a:rPr>
              <a:t>Острые, колющие </a:t>
            </a:r>
          </a:p>
          <a:p>
            <a:pPr algn="ctr">
              <a:buFontTx/>
              <a:buNone/>
            </a:pPr>
            <a:r>
              <a:rPr lang="ru-RU">
                <a:solidFill>
                  <a:srgbClr val="000099"/>
                </a:solidFill>
                <a:latin typeface="Comic Sans MS" pitchFamily="66" charset="0"/>
              </a:rPr>
              <a:t>и режущие предметы</a:t>
            </a:r>
            <a:r>
              <a:rPr lang="ru-RU" b="1">
                <a:solidFill>
                  <a:srgbClr val="000099"/>
                </a:solidFill>
                <a:latin typeface="Comic Sans MS" pitchFamily="66" charset="0"/>
              </a:rPr>
              <a:t>.</a:t>
            </a:r>
            <a:r>
              <a:rPr lang="ru-RU"/>
              <a:t> </a:t>
            </a:r>
          </a:p>
        </p:txBody>
      </p:sp>
      <p:pic>
        <p:nvPicPr>
          <p:cNvPr id="7175" name="Picture 7" descr="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981075"/>
            <a:ext cx="1260475" cy="2520950"/>
          </a:xfrm>
          <a:prstGeom prst="rect">
            <a:avLst/>
          </a:prstGeom>
          <a:noFill/>
        </p:spPr>
      </p:pic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250825" y="3933825"/>
            <a:ext cx="25368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НОЖНИЦЫ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3492500" y="5300663"/>
            <a:ext cx="1916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ИГОЛКА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4716463" y="2565400"/>
            <a:ext cx="18176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ГВОЗДЬ</a:t>
            </a:r>
          </a:p>
        </p:txBody>
      </p:sp>
      <p:pic>
        <p:nvPicPr>
          <p:cNvPr id="7185" name="Picture 17" descr="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4076700"/>
            <a:ext cx="2679700" cy="2146300"/>
          </a:xfrm>
          <a:prstGeom prst="rect">
            <a:avLst/>
          </a:prstGeom>
          <a:noFill/>
        </p:spPr>
      </p:pic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2627313" y="5300663"/>
            <a:ext cx="1730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НОЖИК</a:t>
            </a: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1835150" y="476250"/>
            <a:ext cx="5156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0000"/>
                </a:solidFill>
                <a:latin typeface="Comic Sans MS" pitchFamily="66" charset="0"/>
              </a:rPr>
              <a:t>Опасность первая.</a:t>
            </a:r>
          </a:p>
        </p:txBody>
      </p:sp>
      <p:sp>
        <p:nvSpPr>
          <p:cNvPr id="7193" name="Text Box 25"/>
          <p:cNvSpPr txBox="1">
            <a:spLocks noChangeArrowheads="1"/>
          </p:cNvSpPr>
          <p:nvPr/>
        </p:nvSpPr>
        <p:spPr bwMode="auto">
          <a:xfrm>
            <a:off x="3276600" y="476250"/>
            <a:ext cx="2235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0000"/>
                </a:solidFill>
                <a:latin typeface="Comic Sans MS" pitchFamily="66" charset="0"/>
              </a:rPr>
              <a:t>Помни!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1763713" y="1870075"/>
            <a:ext cx="5643562" cy="2566988"/>
          </a:xfrm>
          <a:prstGeom prst="rect">
            <a:avLst/>
          </a:prstGeom>
          <a:solidFill>
            <a:srgbClr val="FFFF66"/>
          </a:solidFill>
          <a:ln w="38100">
            <a:solidFill>
              <a:srgbClr val="FF9933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>
                <a:latin typeface="Comic Sans MS" pitchFamily="66" charset="0"/>
              </a:rPr>
              <a:t>Если хорошо заточен, </a:t>
            </a:r>
          </a:p>
          <a:p>
            <a:pPr algn="ctr"/>
            <a:r>
              <a:rPr lang="ru-RU" sz="3200">
                <a:latin typeface="Comic Sans MS" pitchFamily="66" charset="0"/>
              </a:rPr>
              <a:t>Всё легко он режет очень – </a:t>
            </a:r>
          </a:p>
          <a:p>
            <a:pPr algn="ctr"/>
            <a:r>
              <a:rPr lang="ru-RU" sz="3200">
                <a:latin typeface="Comic Sans MS" pitchFamily="66" charset="0"/>
              </a:rPr>
              <a:t>Хлеб, картошку, </a:t>
            </a:r>
          </a:p>
          <a:p>
            <a:pPr algn="ctr"/>
            <a:r>
              <a:rPr lang="ru-RU" sz="3200">
                <a:latin typeface="Comic Sans MS" pitchFamily="66" charset="0"/>
              </a:rPr>
              <a:t>свёклу, мясо, </a:t>
            </a:r>
          </a:p>
          <a:p>
            <a:pPr algn="ctr"/>
            <a:r>
              <a:rPr lang="ru-RU" sz="3200">
                <a:latin typeface="Comic Sans MS" pitchFamily="66" charset="0"/>
              </a:rPr>
              <a:t>Рыбу, яблоки и масло.</a:t>
            </a:r>
          </a:p>
        </p:txBody>
      </p:sp>
      <p:pic>
        <p:nvPicPr>
          <p:cNvPr id="7179" name="Picture 11" descr="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9813" y="3789363"/>
            <a:ext cx="2773362" cy="2151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0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9" grpId="0" animBg="1"/>
      <p:bldP spid="7189" grpId="1" animBg="1"/>
      <p:bldP spid="7192" grpId="0" animBg="1"/>
      <p:bldP spid="7174" grpId="0" animBg="1"/>
      <p:bldP spid="7174" grpId="1" animBg="1"/>
      <p:bldP spid="7177" grpId="0" animBg="1"/>
      <p:bldP spid="7177" grpId="1" animBg="1"/>
      <p:bldP spid="7180" grpId="0" animBg="1"/>
      <p:bldP spid="7180" grpId="1" animBg="1"/>
      <p:bldP spid="7170" grpId="0"/>
      <p:bldP spid="7171" grpId="0" uiExpand="1" build="p" animBg="1"/>
      <p:bldP spid="7176" grpId="0"/>
      <p:bldP spid="7176" grpId="1"/>
      <p:bldP spid="7178" grpId="0"/>
      <p:bldP spid="7178" grpId="1"/>
      <p:bldP spid="7181" grpId="0"/>
      <p:bldP spid="7181" grpId="1"/>
      <p:bldP spid="7186" grpId="0"/>
      <p:bldP spid="7186" grpId="1"/>
      <p:bldP spid="7187" grpId="0"/>
      <p:bldP spid="7187" grpId="1"/>
      <p:bldP spid="7193" grpId="0"/>
      <p:bldP spid="7183" grpId="0" animBg="1"/>
      <p:bldP spid="718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333399"/>
                </a:solidFill>
                <a:latin typeface="Comic Sans MS" pitchFamily="66" charset="0"/>
              </a:rPr>
              <a:t>Назови одним словом.</a:t>
            </a:r>
          </a:p>
        </p:txBody>
      </p:sp>
      <p:grpSp>
        <p:nvGrpSpPr>
          <p:cNvPr id="9229" name="Group 13"/>
          <p:cNvGrpSpPr>
            <a:grpSpLocks/>
          </p:cNvGrpSpPr>
          <p:nvPr/>
        </p:nvGrpSpPr>
        <p:grpSpPr bwMode="auto">
          <a:xfrm>
            <a:off x="395288" y="1125538"/>
            <a:ext cx="8313737" cy="4895850"/>
            <a:chOff x="249" y="709"/>
            <a:chExt cx="5237" cy="3084"/>
          </a:xfrm>
        </p:grpSpPr>
        <p:pic>
          <p:nvPicPr>
            <p:cNvPr id="9220" name="Picture 4" descr="3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9" y="709"/>
              <a:ext cx="1021" cy="1361"/>
            </a:xfrm>
            <a:prstGeom prst="rect">
              <a:avLst/>
            </a:prstGeom>
            <a:noFill/>
          </p:spPr>
        </p:pic>
        <p:pic>
          <p:nvPicPr>
            <p:cNvPr id="9223" name="Picture 7" descr="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72" y="2432"/>
              <a:ext cx="992" cy="1361"/>
            </a:xfrm>
            <a:prstGeom prst="rect">
              <a:avLst/>
            </a:prstGeom>
            <a:noFill/>
          </p:spPr>
        </p:pic>
        <p:pic>
          <p:nvPicPr>
            <p:cNvPr id="9225" name="Picture 9" descr="4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476" y="2432"/>
              <a:ext cx="1043" cy="1032"/>
            </a:xfrm>
            <a:prstGeom prst="rect">
              <a:avLst/>
            </a:prstGeom>
            <a:noFill/>
          </p:spPr>
        </p:pic>
        <p:pic>
          <p:nvPicPr>
            <p:cNvPr id="9228" name="Picture 12" descr="4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789" y="2160"/>
              <a:ext cx="1485" cy="1488"/>
            </a:xfrm>
            <a:prstGeom prst="rect">
              <a:avLst/>
            </a:prstGeom>
            <a:noFill/>
          </p:spPr>
        </p:pic>
        <p:pic>
          <p:nvPicPr>
            <p:cNvPr id="9221" name="Picture 5" descr="4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787" y="709"/>
              <a:ext cx="1699" cy="1699"/>
            </a:xfrm>
            <a:prstGeom prst="rect">
              <a:avLst/>
            </a:prstGeom>
            <a:noFill/>
          </p:spPr>
        </p:pic>
        <p:pic>
          <p:nvPicPr>
            <p:cNvPr id="9224" name="Picture 8" descr="4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746" y="890"/>
              <a:ext cx="1257" cy="1800"/>
            </a:xfrm>
            <a:prstGeom prst="rect">
              <a:avLst/>
            </a:prstGeom>
            <a:noFill/>
          </p:spPr>
        </p:pic>
      </p:grp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1979613" y="476250"/>
            <a:ext cx="50815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0000"/>
                </a:solidFill>
                <a:latin typeface="Comic Sans MS" pitchFamily="66" charset="0"/>
              </a:rPr>
              <a:t>Опасность вторая.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557838"/>
            <a:ext cx="8229600" cy="82391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>
                <a:solidFill>
                  <a:srgbClr val="000099"/>
                </a:solidFill>
                <a:latin typeface="Comic Sans MS" pitchFamily="66" charset="0"/>
              </a:rPr>
              <a:t>Электроприборы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6" grpId="0"/>
      <p:bldP spid="92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>
                <a:solidFill>
                  <a:srgbClr val="333399"/>
                </a:solidFill>
                <a:latin typeface="Comic Sans MS" pitchFamily="66" charset="0"/>
              </a:rPr>
              <a:t>                    Работа в паре.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692650"/>
            <a:ext cx="8229600" cy="176053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solidFill>
                  <a:srgbClr val="292929"/>
                </a:solidFill>
                <a:latin typeface="Comic Sans MS" pitchFamily="66" charset="0"/>
              </a:rPr>
              <a:t>Составьте правила к этим знакам.</a:t>
            </a:r>
          </a:p>
          <a:p>
            <a:pPr algn="ctr">
              <a:buFontTx/>
              <a:buNone/>
            </a:pPr>
            <a:r>
              <a:rPr lang="ru-RU">
                <a:solidFill>
                  <a:srgbClr val="292929"/>
                </a:solidFill>
                <a:latin typeface="Comic Sans MS" pitchFamily="66" charset="0"/>
              </a:rPr>
              <a:t>Придумайте ещё 2-3 свои правила</a:t>
            </a:r>
          </a:p>
          <a:p>
            <a:pPr algn="ctr">
              <a:buFontTx/>
              <a:buNone/>
            </a:pPr>
            <a:r>
              <a:rPr lang="ru-RU">
                <a:solidFill>
                  <a:srgbClr val="292929"/>
                </a:solidFill>
                <a:latin typeface="Comic Sans MS" pitchFamily="66" charset="0"/>
              </a:rPr>
              <a:t> обращения с электроприборами.</a:t>
            </a:r>
          </a:p>
          <a:p>
            <a:endParaRPr lang="ru-RU"/>
          </a:p>
        </p:txBody>
      </p:sp>
      <p:pic>
        <p:nvPicPr>
          <p:cNvPr id="11268" name="Picture 4" descr="jcn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404813"/>
            <a:ext cx="2376488" cy="1455737"/>
          </a:xfrm>
          <a:prstGeom prst="rect">
            <a:avLst/>
          </a:prstGeom>
          <a:noFill/>
        </p:spPr>
      </p:pic>
      <p:grpSp>
        <p:nvGrpSpPr>
          <p:cNvPr id="11284" name="Group 20"/>
          <p:cNvGrpSpPr>
            <a:grpSpLocks/>
          </p:cNvGrpSpPr>
          <p:nvPr/>
        </p:nvGrpSpPr>
        <p:grpSpPr bwMode="auto">
          <a:xfrm>
            <a:off x="611188" y="2060575"/>
            <a:ext cx="7993062" cy="2232025"/>
            <a:chOff x="385" y="1298"/>
            <a:chExt cx="5035" cy="1406"/>
          </a:xfrm>
        </p:grpSpPr>
        <p:grpSp>
          <p:nvGrpSpPr>
            <p:cNvPr id="11283" name="Group 19"/>
            <p:cNvGrpSpPr>
              <a:grpSpLocks/>
            </p:cNvGrpSpPr>
            <p:nvPr/>
          </p:nvGrpSpPr>
          <p:grpSpPr bwMode="auto">
            <a:xfrm>
              <a:off x="3969" y="1298"/>
              <a:ext cx="1451" cy="1406"/>
              <a:chOff x="3969" y="1253"/>
              <a:chExt cx="1451" cy="1406"/>
            </a:xfrm>
          </p:grpSpPr>
          <p:pic>
            <p:nvPicPr>
              <p:cNvPr id="11276" name="Picture 12" descr="jhyjk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039" y="1344"/>
                <a:ext cx="1290" cy="1153"/>
              </a:xfrm>
              <a:prstGeom prst="rect">
                <a:avLst/>
              </a:prstGeom>
              <a:noFill/>
            </p:spPr>
          </p:pic>
          <p:sp>
            <p:nvSpPr>
              <p:cNvPr id="11278" name="Oval 14"/>
              <p:cNvSpPr>
                <a:spLocks noChangeArrowheads="1"/>
              </p:cNvSpPr>
              <p:nvPr/>
            </p:nvSpPr>
            <p:spPr bwMode="auto">
              <a:xfrm>
                <a:off x="3969" y="1253"/>
                <a:ext cx="1451" cy="1406"/>
              </a:xfrm>
              <a:prstGeom prst="ellips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282" name="Group 18"/>
            <p:cNvGrpSpPr>
              <a:grpSpLocks/>
            </p:cNvGrpSpPr>
            <p:nvPr/>
          </p:nvGrpSpPr>
          <p:grpSpPr bwMode="auto">
            <a:xfrm>
              <a:off x="2200" y="1298"/>
              <a:ext cx="1496" cy="1406"/>
              <a:chOff x="2109" y="1253"/>
              <a:chExt cx="1496" cy="1406"/>
            </a:xfrm>
          </p:grpSpPr>
          <p:pic>
            <p:nvPicPr>
              <p:cNvPr id="11269" name="Picture 5" descr="Копия (2) jhyjk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426" y="1389"/>
                <a:ext cx="1179" cy="1020"/>
              </a:xfrm>
              <a:prstGeom prst="rect">
                <a:avLst/>
              </a:prstGeom>
              <a:noFill/>
            </p:spPr>
          </p:pic>
          <p:sp>
            <p:nvSpPr>
              <p:cNvPr id="11279" name="Oval 15"/>
              <p:cNvSpPr>
                <a:spLocks noChangeArrowheads="1"/>
              </p:cNvSpPr>
              <p:nvPr/>
            </p:nvSpPr>
            <p:spPr bwMode="auto">
              <a:xfrm>
                <a:off x="2109" y="1253"/>
                <a:ext cx="1451" cy="1406"/>
              </a:xfrm>
              <a:prstGeom prst="ellips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281" name="Group 17"/>
            <p:cNvGrpSpPr>
              <a:grpSpLocks/>
            </p:cNvGrpSpPr>
            <p:nvPr/>
          </p:nvGrpSpPr>
          <p:grpSpPr bwMode="auto">
            <a:xfrm>
              <a:off x="385" y="1298"/>
              <a:ext cx="1526" cy="1406"/>
              <a:chOff x="476" y="1253"/>
              <a:chExt cx="1526" cy="1406"/>
            </a:xfrm>
          </p:grpSpPr>
          <p:pic>
            <p:nvPicPr>
              <p:cNvPr id="11270" name="Picture 6" descr="Копия (3) jhyjk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76" y="1480"/>
                <a:ext cx="1526" cy="909"/>
              </a:xfrm>
              <a:prstGeom prst="rect">
                <a:avLst/>
              </a:prstGeom>
              <a:noFill/>
            </p:spPr>
          </p:pic>
          <p:sp>
            <p:nvSpPr>
              <p:cNvPr id="11280" name="Oval 16"/>
              <p:cNvSpPr>
                <a:spLocks noChangeArrowheads="1"/>
              </p:cNvSpPr>
              <p:nvPr/>
            </p:nvSpPr>
            <p:spPr bwMode="auto">
              <a:xfrm>
                <a:off x="521" y="1253"/>
                <a:ext cx="1451" cy="1406"/>
              </a:xfrm>
              <a:prstGeom prst="ellips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;k;k0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8700" y="1844675"/>
            <a:ext cx="6999288" cy="3709988"/>
          </a:xfrm>
          <a:prstGeom prst="rect">
            <a:avLst/>
          </a:prstGeom>
          <a:noFill/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43000"/>
          </a:xfrm>
        </p:spPr>
        <p:txBody>
          <a:bodyPr/>
          <a:lstStyle/>
          <a:p>
            <a:r>
              <a:rPr lang="ru-RU">
                <a:solidFill>
                  <a:srgbClr val="333399"/>
                </a:solidFill>
                <a:latin typeface="Comic Sans MS" pitchFamily="66" charset="0"/>
              </a:rPr>
              <a:t>Помни!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836613"/>
            <a:ext cx="8147050" cy="115252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solidFill>
                  <a:srgbClr val="FF0000"/>
                </a:solidFill>
                <a:latin typeface="Comic Sans MS" pitchFamily="66" charset="0"/>
              </a:rPr>
              <a:t>Электроприборы могут ударить током или стать причиной пожара.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50825" y="5530850"/>
            <a:ext cx="86423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rgbClr val="333399"/>
                </a:solidFill>
                <a:latin typeface="Comic Sans MS" pitchFamily="66" charset="0"/>
              </a:rPr>
              <a:t>Уходя из дома и даже из комнаты, обяза-</a:t>
            </a:r>
          </a:p>
          <a:p>
            <a:pPr algn="ctr"/>
            <a:r>
              <a:rPr lang="ru-RU" sz="3200">
                <a:solidFill>
                  <a:srgbClr val="333399"/>
                </a:solidFill>
                <a:latin typeface="Comic Sans MS" pitchFamily="66" charset="0"/>
              </a:rPr>
              <a:t>тельно выключай электроприборы.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333399"/>
                </a:solidFill>
                <a:latin typeface="Comic Sans MS" pitchFamily="66" charset="0"/>
              </a:rPr>
              <a:t>Отгадай загадку.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229225"/>
            <a:ext cx="8229600" cy="896938"/>
          </a:xfrm>
        </p:spPr>
        <p:txBody>
          <a:bodyPr/>
          <a:lstStyle/>
          <a:p>
            <a:endParaRPr lang="ru-RU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692275" y="1557338"/>
            <a:ext cx="5729288" cy="3054350"/>
          </a:xfrm>
          <a:prstGeom prst="rect">
            <a:avLst/>
          </a:prstGeom>
          <a:solidFill>
            <a:srgbClr val="81DEFF"/>
          </a:solidFill>
          <a:ln w="3810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>
                <a:latin typeface="Comic Sans MS" pitchFamily="66" charset="0"/>
              </a:rPr>
              <a:t>Четыре синих солнца</a:t>
            </a:r>
          </a:p>
          <a:p>
            <a:pPr algn="ctr"/>
            <a:r>
              <a:rPr lang="ru-RU" sz="3200">
                <a:latin typeface="Comic Sans MS" pitchFamily="66" charset="0"/>
              </a:rPr>
              <a:t>У бабушки на кухне,</a:t>
            </a:r>
          </a:p>
          <a:p>
            <a:pPr algn="ctr"/>
            <a:r>
              <a:rPr lang="ru-RU" sz="3200">
                <a:latin typeface="Comic Sans MS" pitchFamily="66" charset="0"/>
              </a:rPr>
              <a:t>Четыре синих солнца</a:t>
            </a:r>
          </a:p>
          <a:p>
            <a:pPr algn="ctr"/>
            <a:r>
              <a:rPr lang="ru-RU" sz="3200">
                <a:latin typeface="Comic Sans MS" pitchFamily="66" charset="0"/>
              </a:rPr>
              <a:t>Горели и потухли.</a:t>
            </a:r>
          </a:p>
          <a:p>
            <a:pPr algn="ctr"/>
            <a:r>
              <a:rPr lang="ru-RU" sz="3200">
                <a:latin typeface="Comic Sans MS" pitchFamily="66" charset="0"/>
              </a:rPr>
              <a:t>Поспели щи, шипят блины.</a:t>
            </a:r>
          </a:p>
          <a:p>
            <a:pPr algn="ctr"/>
            <a:r>
              <a:rPr lang="ru-RU" sz="3200">
                <a:latin typeface="Comic Sans MS" pitchFamily="66" charset="0"/>
              </a:rPr>
              <a:t>До завтра солнца не нужны.</a:t>
            </a:r>
          </a:p>
        </p:txBody>
      </p:sp>
      <p:pic>
        <p:nvPicPr>
          <p:cNvPr id="15365" name="Picture 5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1628775"/>
            <a:ext cx="5111750" cy="3994150"/>
          </a:xfrm>
          <a:prstGeom prst="rect">
            <a:avLst/>
          </a:prstGeom>
          <a:noFill/>
        </p:spPr>
      </p:pic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843213" y="5657850"/>
            <a:ext cx="37766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ГАЗОВАЯ ПЛИТА</a:t>
            </a:r>
          </a:p>
        </p:txBody>
      </p:sp>
      <p:pic>
        <p:nvPicPr>
          <p:cNvPr id="15367" name="Picture 7" descr="Копия Копия 7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1125538"/>
            <a:ext cx="2535238" cy="4283075"/>
          </a:xfrm>
          <a:prstGeom prst="rect">
            <a:avLst/>
          </a:prstGeom>
          <a:noFill/>
        </p:spPr>
      </p:pic>
      <p:pic>
        <p:nvPicPr>
          <p:cNvPr id="15368" name="Picture 8" descr="Копия Рисуно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163" y="765175"/>
            <a:ext cx="2770187" cy="5022850"/>
          </a:xfrm>
          <a:prstGeom prst="rect">
            <a:avLst/>
          </a:prstGeom>
          <a:noFill/>
        </p:spPr>
      </p:pic>
      <p:pic>
        <p:nvPicPr>
          <p:cNvPr id="15369" name="Picture 9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4941888"/>
            <a:ext cx="1876425" cy="1466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4" grpId="1" animBg="1"/>
      <p:bldP spid="153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0000"/>
                </a:solidFill>
                <a:latin typeface="Comic Sans MS" pitchFamily="66" charset="0"/>
              </a:rPr>
              <a:t>Опасность третья.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870450"/>
            <a:ext cx="8229600" cy="20875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>
                <a:latin typeface="Comic Sans MS" pitchFamily="66" charset="0"/>
              </a:rPr>
              <a:t>	</a:t>
            </a:r>
            <a:r>
              <a:rPr lang="ru-RU" sz="2800">
                <a:solidFill>
                  <a:srgbClr val="000099"/>
                </a:solidFill>
                <a:latin typeface="Comic Sans MS" pitchFamily="66" charset="0"/>
              </a:rPr>
              <a:t>Газ может быть очень опасным. Скопившись на кухне, газ может взорваться. Газом можно отравиться. А ещё он тоже может стать причиной пожара.</a:t>
            </a:r>
          </a:p>
        </p:txBody>
      </p:sp>
      <p:pic>
        <p:nvPicPr>
          <p:cNvPr id="17412" name="Picture 4" descr="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1238250"/>
            <a:ext cx="6335712" cy="3559175"/>
          </a:xfrm>
          <a:prstGeom prst="rect">
            <a:avLst/>
          </a:prstGeom>
          <a:noFill/>
          <a:ln w="38100">
            <a:solidFill>
              <a:srgbClr val="33996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455</Words>
  <Application>Microsoft Office PowerPoint</Application>
  <PresentationFormat>Экран (4:3)</PresentationFormat>
  <Paragraphs>120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Слайд 1</vt:lpstr>
      <vt:lpstr>Составь пословицу.</vt:lpstr>
      <vt:lpstr>Работа в паре.</vt:lpstr>
      <vt:lpstr>Отгадай загадки.</vt:lpstr>
      <vt:lpstr>Назови одним словом.</vt:lpstr>
      <vt:lpstr>                    Работа в паре.</vt:lpstr>
      <vt:lpstr>Помни!</vt:lpstr>
      <vt:lpstr>Отгадай загадку.</vt:lpstr>
      <vt:lpstr>Опасность третья.</vt:lpstr>
      <vt:lpstr>Если ты почувствовал  запах газа.</vt:lpstr>
      <vt:lpstr>Опасность четвёртая.</vt:lpstr>
      <vt:lpstr>Опасность пятая.</vt:lpstr>
      <vt:lpstr>Работа в паре.</vt:lpstr>
      <vt:lpstr>Слайд 14</vt:lpstr>
      <vt:lpstr>Домашние опасности.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Николай</cp:lastModifiedBy>
  <cp:revision>12</cp:revision>
  <dcterms:created xsi:type="dcterms:W3CDTF">2011-01-06T06:49:22Z</dcterms:created>
  <dcterms:modified xsi:type="dcterms:W3CDTF">2012-07-03T07:13:57Z</dcterms:modified>
</cp:coreProperties>
</file>